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2" r:id="rId6"/>
    <p:sldId id="302" r:id="rId7"/>
    <p:sldId id="304" r:id="rId8"/>
    <p:sldId id="296" r:id="rId9"/>
    <p:sldId id="294" r:id="rId10"/>
    <p:sldId id="295" r:id="rId11"/>
    <p:sldId id="297" r:id="rId12"/>
    <p:sldId id="298" r:id="rId13"/>
    <p:sldId id="300" r:id="rId14"/>
    <p:sldId id="292" r:id="rId15"/>
    <p:sldId id="299" r:id="rId16"/>
    <p:sldId id="277" r:id="rId17"/>
    <p:sldId id="303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97" y="9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pPr rtl="0"/>
              <a:t>06.08.2023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06.08.2023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35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076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0041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0041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7342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0482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3727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4071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pPr rtl="0"/>
              <a:t>14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407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=""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=""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=""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=""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=""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=""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=""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=""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=""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=""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=""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=""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=""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=""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=""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=""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=""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=""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=""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=""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=""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=""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=""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=""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=""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=""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=""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=""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=""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=""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=""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=""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=""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=""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=""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=""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=""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=""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=""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=""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=""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=""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=""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=""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=""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=""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=""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=""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=""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=""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=""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=""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=""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=""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=""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=""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=""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64D564EB-CA78-42C6-AD76-3C4E7B3AEA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1CFFBB3A-BDCF-4878-8D04-E8BB9A050E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=""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=""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=""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=""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=""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=""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=""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=""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=""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=""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=""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=""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=""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556" y="3961875"/>
            <a:ext cx="4941771" cy="1122202"/>
          </a:xfrm>
        </p:spPr>
        <p:txBody>
          <a:bodyPr rtlCol="0"/>
          <a:lstStyle/>
          <a:p>
            <a:pPr rtl="0"/>
            <a:r>
              <a:rPr lang="en-US" sz="6600" cap="none" dirty="0" err="1">
                <a:latin typeface="Garamond" panose="02020404030301010803" pitchFamily="18" charset="0"/>
                <a:ea typeface="Hack" panose="020B0609030202020204" pitchFamily="49" charset="0"/>
                <a:cs typeface="Arial" panose="020B0604020202020204" pitchFamily="34" charset="0"/>
              </a:rPr>
              <a:t>VerifyLens</a:t>
            </a:r>
            <a:endParaRPr lang="ru-RU" sz="6600" cap="none" dirty="0">
              <a:latin typeface="Garamond" panose="02020404030301010803" pitchFamily="18" charset="0"/>
              <a:ea typeface="Hack" panose="020B0609030202020204" pitchFamily="49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8557" y="5574277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Розпізнавання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правдивості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за </a:t>
            </a:r>
            <a:r>
              <a:rPr lang="ru-RU" dirty="0" err="1">
                <a:latin typeface="Garamond" panose="02020404030301010803" pitchFamily="18" charset="0"/>
              </a:rPr>
              <a:t>допомогою</a:t>
            </a:r>
            <a:r>
              <a:rPr lang="ru-RU" dirty="0">
                <a:latin typeface="Garamond" panose="02020404030301010803" pitchFamily="18" charset="0"/>
              </a:rPr>
              <a:t> AI</a:t>
            </a:r>
          </a:p>
        </p:txBody>
      </p:sp>
    </p:spTree>
    <p:extLst>
      <p:ext uri="{BB962C8B-B14F-4D97-AF65-F5344CB8AC3E}">
        <p14:creationId xmlns=""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="" xmlns:a16="http://schemas.microsoft.com/office/drawing/2014/main" id="{2118DA84-5703-4403-9445-EF616DE4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8887"/>
            <a:ext cx="6419784" cy="591370"/>
          </a:xfrm>
        </p:spPr>
        <p:txBody>
          <a:bodyPr>
            <a:normAutofit fontScale="90000"/>
          </a:bodyPr>
          <a:lstStyle/>
          <a:p>
            <a:r>
              <a:rPr lang="uk-UA" dirty="0">
                <a:latin typeface="Garamond" panose="02020404030301010803" pitchFamily="18" charset="0"/>
              </a:rPr>
              <a:t>Реалізація </a:t>
            </a:r>
            <a:r>
              <a:rPr lang="en-US" dirty="0">
                <a:latin typeface="Garamond" panose="02020404030301010803" pitchFamily="18" charset="0"/>
              </a:rPr>
              <a:t>Backend</a:t>
            </a:r>
            <a:r>
              <a:rPr lang="uk-UA" dirty="0">
                <a:latin typeface="Garamond" panose="02020404030301010803" pitchFamily="18" charset="0"/>
              </a:rPr>
              <a:t> із </a:t>
            </a:r>
            <a:r>
              <a:rPr lang="en-US" dirty="0">
                <a:latin typeface="Garamond" panose="02020404030301010803" pitchFamily="18" charset="0"/>
              </a:rPr>
              <a:t>fast </a:t>
            </a:r>
            <a:r>
              <a:rPr lang="en-US" dirty="0" err="1">
                <a:latin typeface="Garamond" panose="02020404030301010803" pitchFamily="18" charset="0"/>
              </a:rPr>
              <a:t>api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8B1FB8C7-B0F6-4DC5-A48A-4FD202E57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887" y="1157210"/>
            <a:ext cx="7971113" cy="532854"/>
          </a:xfrm>
        </p:spPr>
        <p:txBody>
          <a:bodyPr>
            <a:normAutofit fontScale="92500"/>
          </a:bodyPr>
          <a:lstStyle/>
          <a:p>
            <a:r>
              <a:rPr lang="ru-RU" sz="1800" dirty="0" err="1">
                <a:latin typeface="Garamond" panose="02020404030301010803" pitchFamily="18" charset="0"/>
              </a:rPr>
              <a:t>FastAPI</a:t>
            </a:r>
            <a:r>
              <a:rPr lang="ru-RU" sz="1800" dirty="0">
                <a:latin typeface="Garamond" panose="02020404030301010803" pitchFamily="18" charset="0"/>
              </a:rPr>
              <a:t> - </a:t>
            </a:r>
            <a:r>
              <a:rPr lang="ru-RU" sz="1800" dirty="0" err="1">
                <a:latin typeface="Garamond" panose="02020404030301010803" pitchFamily="18" charset="0"/>
              </a:rPr>
              <a:t>це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сучасний</a:t>
            </a:r>
            <a:r>
              <a:rPr lang="ru-RU" sz="1800" dirty="0">
                <a:latin typeface="Garamond" panose="02020404030301010803" pitchFamily="18" charset="0"/>
              </a:rPr>
              <a:t> веб-фреймворк для </a:t>
            </a:r>
            <a:r>
              <a:rPr lang="ru-RU" sz="1800" dirty="0" err="1">
                <a:latin typeface="Garamond" panose="02020404030301010803" pitchFamily="18" charset="0"/>
              </a:rPr>
              <a:t>створення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високопродуктивних</a:t>
            </a:r>
            <a:r>
              <a:rPr lang="ru-RU" sz="1800" dirty="0">
                <a:latin typeface="Garamond" panose="02020404030301010803" pitchFamily="18" charset="0"/>
              </a:rPr>
              <a:t> API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C7CD0218-9523-4CD0-8C13-FFBB2A97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10</a:t>
            </a:fld>
            <a:endParaRPr lang="ru-RU" noProof="0">
              <a:latin typeface="Garamond" panose="02020404030301010803" pitchFamily="18" charset="0"/>
            </a:endParaRPr>
          </a:p>
        </p:txBody>
      </p:sp>
      <p:sp>
        <p:nvSpPr>
          <p:cNvPr id="23" name="Текст 19">
            <a:extLst>
              <a:ext uri="{FF2B5EF4-FFF2-40B4-BE49-F238E27FC236}">
                <a16:creationId xmlns="" xmlns:a16="http://schemas.microsoft.com/office/drawing/2014/main" id="{F1C96BE6-6F0C-4BCE-BFF3-4CB79DCFBC6A}"/>
              </a:ext>
            </a:extLst>
          </p:cNvPr>
          <p:cNvSpPr txBox="1">
            <a:spLocks/>
          </p:cNvSpPr>
          <p:nvPr/>
        </p:nvSpPr>
        <p:spPr>
          <a:xfrm>
            <a:off x="485511" y="1958077"/>
            <a:ext cx="4912602" cy="4621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Переваги</a:t>
            </a:r>
            <a:r>
              <a:rPr lang="ru-RU" b="1" dirty="0">
                <a:latin typeface="Garamond" panose="02020404030301010803" pitchFamily="18" charset="0"/>
              </a:rPr>
              <a:t> </a:t>
            </a:r>
            <a:r>
              <a:rPr lang="en-US" b="1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US" dirty="0">
              <a:latin typeface="Garamond" panose="02020404030301010803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Швидкість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використовує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техніки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оптимізації</a:t>
            </a:r>
            <a:r>
              <a:rPr lang="ru-RU" dirty="0">
                <a:latin typeface="Garamond" panose="02020404030301010803" pitchFamily="18" charset="0"/>
              </a:rPr>
              <a:t> та асинхронного </a:t>
            </a:r>
            <a:r>
              <a:rPr lang="ru-RU" dirty="0" err="1">
                <a:latin typeface="Garamond" panose="02020404030301010803" pitchFamily="18" charset="0"/>
              </a:rPr>
              <a:t>програмування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що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дозволяє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забезпечити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високу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продуктивність</a:t>
            </a:r>
            <a:r>
              <a:rPr lang="ru-RU" dirty="0">
                <a:latin typeface="Garamond" panose="02020404030301010803" pitchFamily="18" charset="0"/>
              </a:rPr>
              <a:t> і </a:t>
            </a:r>
            <a:r>
              <a:rPr lang="ru-RU" dirty="0" err="1">
                <a:latin typeface="Garamond" panose="02020404030301010803" pitchFamily="18" charset="0"/>
              </a:rPr>
              <a:t>низьку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латентність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відповідей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>
                <a:latin typeface="Garamond" panose="02020404030301010803" pitchFamily="18" charset="0"/>
              </a:rPr>
              <a:t>Автоматична </a:t>
            </a:r>
            <a:r>
              <a:rPr lang="ru-RU" b="1" dirty="0" err="1">
                <a:latin typeface="Garamond" panose="02020404030301010803" pitchFamily="18" charset="0"/>
              </a:rPr>
              <a:t>документація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генерує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документацію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API </a:t>
            </a:r>
            <a:r>
              <a:rPr lang="ru-RU" dirty="0">
                <a:latin typeface="Garamond" panose="02020404030301010803" pitchFamily="18" charset="0"/>
              </a:rPr>
              <a:t>автоматично на </a:t>
            </a:r>
            <a:r>
              <a:rPr lang="ru-RU" dirty="0" err="1">
                <a:latin typeface="Garamond" panose="02020404030301010803" pitchFamily="18" charset="0"/>
              </a:rPr>
              <a:t>основі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анотацій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типів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коментарів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Це</a:t>
            </a:r>
            <a:r>
              <a:rPr lang="ru-RU" dirty="0">
                <a:latin typeface="Garamond" panose="02020404030301010803" pitchFamily="18" charset="0"/>
              </a:rPr>
              <a:t> робить </a:t>
            </a:r>
            <a:r>
              <a:rPr lang="ru-RU" dirty="0" err="1">
                <a:latin typeface="Garamond" panose="02020404030301010803" pitchFamily="18" charset="0"/>
              </a:rPr>
              <a:t>процес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розробки</a:t>
            </a:r>
            <a:r>
              <a:rPr lang="ru-RU" dirty="0">
                <a:latin typeface="Garamond" panose="02020404030301010803" pitchFamily="18" charset="0"/>
              </a:rPr>
              <a:t> і </a:t>
            </a:r>
            <a:r>
              <a:rPr lang="ru-RU" dirty="0" err="1">
                <a:latin typeface="Garamond" panose="02020404030301010803" pitchFamily="18" charset="0"/>
              </a:rPr>
              <a:t>документування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API </a:t>
            </a:r>
            <a:r>
              <a:rPr lang="ru-RU" dirty="0" err="1">
                <a:latin typeface="Garamond" panose="02020404030301010803" pitchFamily="18" charset="0"/>
              </a:rPr>
              <a:t>більш</a:t>
            </a:r>
            <a:r>
              <a:rPr lang="ru-RU" dirty="0">
                <a:latin typeface="Garamond" panose="02020404030301010803" pitchFamily="18" charset="0"/>
              </a:rPr>
              <a:t> простим і </a:t>
            </a:r>
            <a:r>
              <a:rPr lang="ru-RU" dirty="0" err="1">
                <a:latin typeface="Garamond" panose="02020404030301010803" pitchFamily="18" charset="0"/>
              </a:rPr>
              <a:t>ефективним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>
                <a:latin typeface="Garamond" panose="02020404030301010803" pitchFamily="18" charset="0"/>
              </a:rPr>
              <a:t>Система </a:t>
            </a:r>
            <a:r>
              <a:rPr lang="ru-RU" b="1" dirty="0" err="1">
                <a:latin typeface="Garamond" panose="02020404030301010803" pitchFamily="18" charset="0"/>
              </a:rPr>
              <a:t>типізації</a:t>
            </a:r>
            <a:r>
              <a:rPr lang="ru-RU" dirty="0">
                <a:latin typeface="Garamond" panose="02020404030301010803" pitchFamily="18" charset="0"/>
              </a:rPr>
              <a:t>: </a:t>
            </a:r>
            <a:r>
              <a:rPr lang="uk-UA" dirty="0">
                <a:latin typeface="Garamond" panose="02020404030301010803" pitchFamily="18" charset="0"/>
              </a:rPr>
              <a:t>використовує </a:t>
            </a:r>
            <a:r>
              <a:rPr lang="ru-RU" dirty="0" err="1">
                <a:latin typeface="Garamond" panose="02020404030301010803" pitchFamily="18" charset="0"/>
              </a:rPr>
              <a:t>анотації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типів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допомагають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визначити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вхідні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вихідні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дані</a:t>
            </a:r>
            <a:r>
              <a:rPr lang="ru-RU" dirty="0">
                <a:latin typeface="Garamond" panose="02020404030301010803" pitchFamily="18" charset="0"/>
              </a:rPr>
              <a:t>, а </a:t>
            </a:r>
            <a:r>
              <a:rPr lang="ru-RU" dirty="0" err="1">
                <a:latin typeface="Garamond" panose="02020404030301010803" pitchFamily="18" charset="0"/>
              </a:rPr>
              <a:t>також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забезпечують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перевірку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їх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правильності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під</a:t>
            </a:r>
            <a:r>
              <a:rPr lang="ru-RU" dirty="0">
                <a:latin typeface="Garamond" panose="02020404030301010803" pitchFamily="18" charset="0"/>
              </a:rPr>
              <a:t> час </a:t>
            </a:r>
            <a:r>
              <a:rPr lang="ru-RU" dirty="0" err="1">
                <a:latin typeface="Garamond" panose="02020404030301010803" pitchFamily="18" charset="0"/>
              </a:rPr>
              <a:t>виконання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Асинхронність</a:t>
            </a:r>
            <a:r>
              <a:rPr lang="ru-RU" b="1" dirty="0">
                <a:latin typeface="Garamond" panose="02020404030301010803" pitchFamily="18" charset="0"/>
              </a:rPr>
              <a:t>: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підтримує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асинхронне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програмування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що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дозволяє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обробляти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багато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запитів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одночасно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ефективно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використовувати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ресурси</a:t>
            </a:r>
            <a:r>
              <a:rPr lang="ru-RU" dirty="0">
                <a:latin typeface="Garamond" panose="02020404030301010803" pitchFamily="18" charset="0"/>
              </a:rPr>
              <a:t> сервера.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b="1" dirty="0" err="1">
                <a:latin typeface="Garamond" panose="02020404030301010803" pitchFamily="18" charset="0"/>
              </a:rPr>
              <a:t>Інтуїтивний</a:t>
            </a:r>
            <a:r>
              <a:rPr lang="ru-RU" b="1" dirty="0">
                <a:latin typeface="Garamond" panose="02020404030301010803" pitchFamily="18" charset="0"/>
              </a:rPr>
              <a:t> синтаксис</a:t>
            </a:r>
            <a:r>
              <a:rPr lang="ru-RU" dirty="0">
                <a:latin typeface="Garamond" panose="02020404030301010803" pitchFamily="18" charset="0"/>
              </a:rPr>
              <a:t>: Синтаксис </a:t>
            </a:r>
            <a:r>
              <a:rPr lang="en-US" dirty="0" err="1">
                <a:latin typeface="Garamond" panose="02020404030301010803" pitchFamily="18" charset="0"/>
              </a:rPr>
              <a:t>FastAPI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дуже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зручний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інтуїтивний</a:t>
            </a:r>
            <a:r>
              <a:rPr lang="ru-RU" dirty="0">
                <a:latin typeface="Garamond" panose="02020404030301010803" pitchFamily="18" charset="0"/>
              </a:rPr>
              <a:t>, особливо для </a:t>
            </a:r>
            <a:r>
              <a:rPr lang="ru-RU" dirty="0" err="1">
                <a:latin typeface="Garamond" panose="02020404030301010803" pitchFamily="18" charset="0"/>
              </a:rPr>
              <a:t>розробників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вже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знайомі</a:t>
            </a:r>
            <a:r>
              <a:rPr lang="ru-RU" dirty="0">
                <a:latin typeface="Garamond" panose="02020404030301010803" pitchFamily="18" charset="0"/>
              </a:rPr>
              <a:t> з </a:t>
            </a:r>
            <a:r>
              <a:rPr lang="ru-RU" dirty="0" err="1">
                <a:latin typeface="Garamond" panose="02020404030301010803" pitchFamily="18" charset="0"/>
              </a:rPr>
              <a:t>мовою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Python.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4" name="Текст 19">
            <a:extLst>
              <a:ext uri="{FF2B5EF4-FFF2-40B4-BE49-F238E27FC236}">
                <a16:creationId xmlns="" xmlns:a16="http://schemas.microsoft.com/office/drawing/2014/main" id="{5D155F46-5416-4480-BB35-8F8587F23F7C}"/>
              </a:ext>
            </a:extLst>
          </p:cNvPr>
          <p:cNvSpPr txBox="1">
            <a:spLocks/>
          </p:cNvSpPr>
          <p:nvPr/>
        </p:nvSpPr>
        <p:spPr>
          <a:xfrm>
            <a:off x="6096000" y="1958077"/>
            <a:ext cx="4912602" cy="462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ru-RU"/>
            </a:defPPr>
            <a:lvl1pPr indent="0" algn="just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b="1" dirty="0" err="1"/>
              <a:t>Недоліки</a:t>
            </a:r>
            <a:r>
              <a:rPr lang="ru-RU" b="1" dirty="0"/>
              <a:t> </a:t>
            </a:r>
            <a:r>
              <a:rPr lang="en-US" b="1" dirty="0" err="1"/>
              <a:t>FastAPI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b="1" dirty="0" err="1"/>
              <a:t>Вищий</a:t>
            </a:r>
            <a:r>
              <a:rPr lang="ru-RU" b="1" dirty="0"/>
              <a:t> </a:t>
            </a:r>
            <a:r>
              <a:rPr lang="ru-RU" b="1" dirty="0" err="1"/>
              <a:t>поріг</a:t>
            </a:r>
            <a:r>
              <a:rPr lang="ru-RU" b="1" dirty="0"/>
              <a:t> </a:t>
            </a:r>
            <a:r>
              <a:rPr lang="ru-RU" b="1" dirty="0" err="1"/>
              <a:t>входження</a:t>
            </a:r>
            <a:r>
              <a:rPr lang="ru-RU" dirty="0"/>
              <a:t>: </a:t>
            </a:r>
            <a:r>
              <a:rPr lang="en-US" dirty="0" err="1"/>
              <a:t>FastAPI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важким</a:t>
            </a:r>
            <a:r>
              <a:rPr lang="ru-RU" dirty="0"/>
              <a:t> для </a:t>
            </a:r>
            <a:r>
              <a:rPr lang="ru-RU" dirty="0" err="1"/>
              <a:t>початківців</a:t>
            </a:r>
            <a:r>
              <a:rPr lang="ru-RU" dirty="0"/>
              <a:t>.</a:t>
            </a:r>
          </a:p>
          <a:p>
            <a:r>
              <a:rPr lang="ru-RU" dirty="0" err="1"/>
              <a:t>Обмежена</a:t>
            </a:r>
            <a:r>
              <a:rPr lang="ru-RU" dirty="0"/>
              <a:t> </a:t>
            </a:r>
            <a:r>
              <a:rPr lang="ru-RU" dirty="0" err="1"/>
              <a:t>екосистема</a:t>
            </a:r>
            <a:r>
              <a:rPr lang="ru-RU" dirty="0"/>
              <a:t>: </a:t>
            </a:r>
            <a:r>
              <a:rPr lang="ru-RU" dirty="0" err="1"/>
              <a:t>Екосистема</a:t>
            </a:r>
            <a:r>
              <a:rPr lang="ru-RU" dirty="0"/>
              <a:t>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uk-UA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менш</a:t>
            </a:r>
            <a:r>
              <a:rPr lang="ru-RU" dirty="0"/>
              <a:t> </a:t>
            </a:r>
            <a:r>
              <a:rPr lang="ru-RU" dirty="0" err="1"/>
              <a:t>розвиненою</a:t>
            </a:r>
            <a:r>
              <a:rPr lang="ru-RU" dirty="0"/>
              <a:t> </a:t>
            </a:r>
            <a:r>
              <a:rPr lang="ru-RU" dirty="0" err="1"/>
              <a:t>порівняно</a:t>
            </a:r>
            <a:r>
              <a:rPr lang="ru-RU" dirty="0"/>
              <a:t> з </a:t>
            </a:r>
            <a:r>
              <a:rPr lang="ru-RU" dirty="0" err="1"/>
              <a:t>іншими</a:t>
            </a:r>
            <a:r>
              <a:rPr lang="ru-RU" dirty="0"/>
              <a:t> фреймворками, такими як </a:t>
            </a:r>
            <a:r>
              <a:rPr lang="en-US" dirty="0"/>
              <a:t>Flask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en-US" dirty="0"/>
              <a:t>Django.</a:t>
            </a:r>
          </a:p>
          <a:p>
            <a:r>
              <a:rPr lang="ru-RU" b="1" dirty="0" err="1"/>
              <a:t>Молодий</a:t>
            </a:r>
            <a:r>
              <a:rPr lang="ru-RU" b="1" dirty="0"/>
              <a:t> фреймворк</a:t>
            </a:r>
            <a:r>
              <a:rPr lang="ru-RU" dirty="0"/>
              <a:t>: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є молодим фреймворком,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виникнути</a:t>
            </a:r>
            <a:r>
              <a:rPr lang="ru-RU" dirty="0"/>
              <a:t> </a:t>
            </a:r>
            <a:r>
              <a:rPr lang="ru-RU" dirty="0" err="1"/>
              <a:t>деяка</a:t>
            </a:r>
            <a:r>
              <a:rPr lang="ru-RU" dirty="0"/>
              <a:t> </a:t>
            </a:r>
            <a:r>
              <a:rPr lang="ru-RU" dirty="0" err="1"/>
              <a:t>невизначеність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зміни</a:t>
            </a:r>
            <a:r>
              <a:rPr lang="ru-RU" dirty="0"/>
              <a:t> у </a:t>
            </a:r>
            <a:r>
              <a:rPr lang="ru-RU" dirty="0" err="1"/>
              <a:t>майбутніх</a:t>
            </a:r>
            <a:r>
              <a:rPr lang="ru-RU" dirty="0"/>
              <a:t> </a:t>
            </a:r>
            <a:r>
              <a:rPr lang="ru-RU" dirty="0" err="1"/>
              <a:t>версіях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вплинути</a:t>
            </a:r>
            <a:r>
              <a:rPr lang="ru-RU" dirty="0"/>
              <a:t> на </a:t>
            </a:r>
            <a:r>
              <a:rPr lang="ru-RU" dirty="0" err="1"/>
              <a:t>стабільність</a:t>
            </a:r>
            <a:r>
              <a:rPr lang="ru-RU" dirty="0"/>
              <a:t> та </a:t>
            </a:r>
            <a:r>
              <a:rPr lang="ru-RU" dirty="0" err="1"/>
              <a:t>сумісність</a:t>
            </a:r>
            <a:r>
              <a:rPr lang="ru-RU" dirty="0"/>
              <a:t>.</a:t>
            </a:r>
          </a:p>
          <a:p>
            <a:r>
              <a:rPr lang="ru-RU" b="1" dirty="0" err="1"/>
              <a:t>Менша</a:t>
            </a:r>
            <a:r>
              <a:rPr lang="ru-RU" b="1" dirty="0"/>
              <a:t> </a:t>
            </a:r>
            <a:r>
              <a:rPr lang="ru-RU" b="1" dirty="0" err="1"/>
              <a:t>кількість</a:t>
            </a:r>
            <a:r>
              <a:rPr lang="ru-RU" b="1" dirty="0"/>
              <a:t> </a:t>
            </a:r>
            <a:r>
              <a:rPr lang="ru-RU" b="1" dirty="0" err="1"/>
              <a:t>ресурсів</a:t>
            </a:r>
            <a:r>
              <a:rPr lang="ru-RU" b="1" dirty="0"/>
              <a:t> та </a:t>
            </a:r>
            <a:r>
              <a:rPr lang="ru-RU" b="1" dirty="0" err="1"/>
              <a:t>документації</a:t>
            </a:r>
            <a:r>
              <a:rPr lang="ru-RU" dirty="0"/>
              <a:t>: </a:t>
            </a:r>
            <a:r>
              <a:rPr lang="ru-RU" dirty="0" err="1"/>
              <a:t>Порівняно</a:t>
            </a:r>
            <a:r>
              <a:rPr lang="ru-RU" dirty="0"/>
              <a:t> з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популярними</a:t>
            </a:r>
            <a:r>
              <a:rPr lang="ru-RU" dirty="0"/>
              <a:t> фреймворками,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меншу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онлайн-</a:t>
            </a:r>
            <a:r>
              <a:rPr lang="ru-RU" dirty="0" err="1"/>
              <a:t>документації</a:t>
            </a:r>
            <a:r>
              <a:rPr lang="ru-RU" dirty="0"/>
              <a:t>, статей та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ru-RU" dirty="0" err="1"/>
              <a:t>спільноти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75433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Взаємодія</a:t>
            </a:r>
            <a:r>
              <a:rPr lang="ru-RU" dirty="0">
                <a:latin typeface="Garamond" panose="02020404030301010803" pitchFamily="18" charset="0"/>
              </a:rPr>
              <a:t> з </a:t>
            </a:r>
            <a:r>
              <a:rPr lang="ru-RU" dirty="0" err="1">
                <a:latin typeface="Garamond" panose="02020404030301010803" pitchFamily="18" charset="0"/>
              </a:rPr>
              <a:t>Користувачем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9" name="Объект 18">
            <a:extLst>
              <a:ext uri="{FF2B5EF4-FFF2-40B4-BE49-F238E27FC236}">
                <a16:creationId xmlns=""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WEB</a:t>
            </a:r>
            <a:r>
              <a:rPr lang="uk-UA" dirty="0">
                <a:latin typeface="Garamond" panose="02020404030301010803" pitchFamily="18" charset="0"/>
              </a:rPr>
              <a:t>-версія</a:t>
            </a:r>
            <a:endParaRPr lang="en-US" dirty="0">
              <a:latin typeface="Garamond" panose="02020404030301010803" pitchFamily="18" charset="0"/>
            </a:endParaRPr>
          </a:p>
          <a:p>
            <a:pPr rtl="0"/>
            <a:r>
              <a:rPr lang="uk-UA" dirty="0">
                <a:latin typeface="Garamond" panose="02020404030301010803" pitchFamily="18" charset="0"/>
              </a:rPr>
              <a:t>застосунку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0" name="Объект 19">
            <a:extLst>
              <a:ext uri="{FF2B5EF4-FFF2-40B4-BE49-F238E27FC236}">
                <a16:creationId xmlns=""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677873"/>
          </a:xfrm>
        </p:spPr>
        <p:txBody>
          <a:bodyPr rtlCol="0">
            <a:noAutofit/>
          </a:bodyPr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FAST API </a:t>
            </a:r>
          </a:p>
          <a:p>
            <a:pPr rtl="0"/>
            <a:r>
              <a:rPr lang="en-US" dirty="0">
                <a:latin typeface="Garamond" panose="02020404030301010803" pitchFamily="18" charset="0"/>
              </a:rPr>
              <a:t>Swagger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1" name="Объект 20">
            <a:extLst>
              <a:ext uri="{FF2B5EF4-FFF2-40B4-BE49-F238E27FC236}">
                <a16:creationId xmlns=""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en-US" dirty="0">
                <a:latin typeface="Garamond" panose="02020404030301010803" pitchFamily="18" charset="0"/>
              </a:rPr>
              <a:t>Telegram</a:t>
            </a:r>
          </a:p>
          <a:p>
            <a:pPr rtl="0"/>
            <a:r>
              <a:rPr lang="en-US" dirty="0">
                <a:latin typeface="Garamond" panose="02020404030301010803" pitchFamily="18" charset="0"/>
              </a:rPr>
              <a:t>bot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11</a:t>
            </a:fld>
            <a:endParaRPr lang="ru-RU">
              <a:latin typeface="Garamond" panose="02020404030301010803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CD79CE2D-B2A8-4FF3-B650-F9261302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29" y="2818349"/>
            <a:ext cx="1318582" cy="1325769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2AB836C-7398-4EE7-97AB-C96356BF48F1}"/>
              </a:ext>
            </a:extLst>
          </p:cNvPr>
          <p:cNvGrpSpPr/>
          <p:nvPr/>
        </p:nvGrpSpPr>
        <p:grpSpPr>
          <a:xfrm>
            <a:off x="5375607" y="2818349"/>
            <a:ext cx="1325769" cy="1325769"/>
            <a:chOff x="4530484" y="2381720"/>
            <a:chExt cx="2617601" cy="2617601"/>
          </a:xfrm>
        </p:grpSpPr>
        <p:sp>
          <p:nvSpPr>
            <p:cNvPr id="26" name="Овал 25">
              <a:extLst>
                <a:ext uri="{FF2B5EF4-FFF2-40B4-BE49-F238E27FC236}">
                  <a16:creationId xmlns="" xmlns:a16="http://schemas.microsoft.com/office/drawing/2014/main" id="{E60CA413-2A22-40E2-9F61-180DEE24772E}"/>
                </a:ext>
              </a:extLst>
            </p:cNvPr>
            <p:cNvSpPr/>
            <p:nvPr/>
          </p:nvSpPr>
          <p:spPr>
            <a:xfrm>
              <a:off x="4530484" y="2381720"/>
              <a:ext cx="2617601" cy="26176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="" xmlns:a16="http://schemas.microsoft.com/office/drawing/2014/main" id="{24F406EF-0E9B-4D1B-A017-6F44FA44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46" y="3267490"/>
              <a:ext cx="2236076" cy="8175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964C6FEF-9318-4052-8628-B8E108B10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88" y="2818650"/>
            <a:ext cx="1325769" cy="1325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85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="" xmlns:a16="http://schemas.microsoft.com/office/drawing/2014/main" id="{F81D3C73-F055-4758-B7BE-1F0831A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25" y="295275"/>
            <a:ext cx="6775450" cy="714375"/>
          </a:xfrm>
        </p:spPr>
        <p:txBody>
          <a:bodyPr>
            <a:normAutofit/>
          </a:bodyPr>
          <a:lstStyle/>
          <a:p>
            <a:r>
              <a:rPr lang="ru-RU" dirty="0" err="1">
                <a:latin typeface="Garamond" panose="02020404030301010803" pitchFamily="18" charset="0"/>
              </a:rPr>
              <a:t>Перспективи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Розвиток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1" name="Текст 20">
            <a:extLst>
              <a:ext uri="{FF2B5EF4-FFF2-40B4-BE49-F238E27FC236}">
                <a16:creationId xmlns="" xmlns:a16="http://schemas.microsoft.com/office/drawing/2014/main" id="{50E0B770-B591-4A07-8CB8-54AC847FA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412" y="5140871"/>
            <a:ext cx="2743200" cy="36512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CIFAR-10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92A610CF-51DF-4843-8217-544BCF49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12</a:t>
            </a:fld>
            <a:endParaRPr lang="ru-RU" noProof="0">
              <a:latin typeface="Garamond" panose="02020404030301010803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6AD40DC5-3C8E-4F41-9D53-6030AA71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9" y="2881936"/>
            <a:ext cx="1975827" cy="19758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2FCA64F8-1589-433E-BB22-CB2C7BF36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18" y="1696915"/>
            <a:ext cx="4058769" cy="4058769"/>
          </a:xfrm>
          <a:prstGeom prst="rect">
            <a:avLst/>
          </a:prstGeom>
        </p:spPr>
      </p:pic>
      <p:sp>
        <p:nvSpPr>
          <p:cNvPr id="24" name="Текст 20">
            <a:extLst>
              <a:ext uri="{FF2B5EF4-FFF2-40B4-BE49-F238E27FC236}">
                <a16:creationId xmlns="" xmlns:a16="http://schemas.microsoft.com/office/drawing/2014/main" id="{D2FD541A-8B3A-41A3-AC61-D30F7B16159A}"/>
              </a:ext>
            </a:extLst>
          </p:cNvPr>
          <p:cNvSpPr txBox="1">
            <a:spLocks/>
          </p:cNvSpPr>
          <p:nvPr/>
        </p:nvSpPr>
        <p:spPr>
          <a:xfrm>
            <a:off x="7972199" y="5994682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Garamond" panose="02020404030301010803" pitchFamily="18" charset="0"/>
              </a:rPr>
              <a:t>CIFAR-100</a:t>
            </a:r>
          </a:p>
        </p:txBody>
      </p:sp>
      <p:sp>
        <p:nvSpPr>
          <p:cNvPr id="22" name="Стрелка: штриховая вправо 21">
            <a:extLst>
              <a:ext uri="{FF2B5EF4-FFF2-40B4-BE49-F238E27FC236}">
                <a16:creationId xmlns="" xmlns:a16="http://schemas.microsoft.com/office/drawing/2014/main" id="{18089D5D-AEC8-4A73-91C8-D505F53686B9}"/>
              </a:ext>
            </a:extLst>
          </p:cNvPr>
          <p:cNvSpPr/>
          <p:nvPr/>
        </p:nvSpPr>
        <p:spPr>
          <a:xfrm>
            <a:off x="4596423" y="3640574"/>
            <a:ext cx="1975827" cy="4647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9255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464" y="224589"/>
            <a:ext cx="4179570" cy="712436"/>
          </a:xfrm>
        </p:spPr>
        <p:txBody>
          <a:bodyPr rtlCol="0"/>
          <a:lstStyle/>
          <a:p>
            <a:pPr rtl="0"/>
            <a:r>
              <a:rPr lang="uk-UA" i="0" dirty="0" smtClean="0">
                <a:effectLst/>
                <a:latin typeface="Garamond" panose="02020404030301010803" pitchFamily="18" charset="0"/>
              </a:rPr>
              <a:t>ВИСНОВКИ</a:t>
            </a:r>
            <a:endParaRPr lang="uk-UA" dirty="0">
              <a:latin typeface="Garamond" panose="020204040303010108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737" y="1163054"/>
            <a:ext cx="6705600" cy="509336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uk-UA" sz="1800" b="1" dirty="0">
                <a:latin typeface="Garamond" panose="02020404030301010803" pitchFamily="18" charset="0"/>
              </a:rPr>
              <a:t>За час виконання проекту</a:t>
            </a:r>
            <a:r>
              <a:rPr lang="uk-UA" sz="1800" b="1" dirty="0" smtClean="0">
                <a:latin typeface="Garamond" panose="02020404030301010803" pitchFamily="18" charset="0"/>
              </a:rPr>
              <a:t>:</a:t>
            </a:r>
          </a:p>
          <a:p>
            <a:pPr marL="284400" indent="-284400">
              <a:buFont typeface="Arial" pitchFamily="34" charset="0"/>
              <a:buChar char="•"/>
            </a:pPr>
            <a:r>
              <a:rPr lang="uk-UA" sz="1800" b="1" dirty="0" smtClean="0">
                <a:latin typeface="Garamond" panose="02020404030301010803" pitchFamily="18" charset="0"/>
              </a:rPr>
              <a:t>Проведено аналіз предметної галузі та існуючих </a:t>
            </a:r>
            <a:r>
              <a:rPr lang="uk-UA" sz="1800" b="1" dirty="0" err="1" smtClean="0">
                <a:latin typeface="Garamond" pitchFamily="18" charset="0"/>
              </a:rPr>
              <a:t>веб-сервісів</a:t>
            </a:r>
            <a:r>
              <a:rPr lang="uk-UA" sz="1800" b="1" dirty="0" smtClean="0">
                <a:latin typeface="Garamond" pitchFamily="18" charset="0"/>
              </a:rPr>
              <a:t> на тему </a:t>
            </a:r>
            <a:r>
              <a:rPr lang="uk-UA" sz="1800" b="1" dirty="0" err="1" smtClean="0">
                <a:latin typeface="Garamond" pitchFamily="18" charset="0"/>
              </a:rPr>
              <a:t>проєкту</a:t>
            </a:r>
            <a:r>
              <a:rPr lang="uk-UA" sz="1800" b="1" dirty="0" smtClean="0">
                <a:latin typeface="Garamond" pitchFamily="18" charset="0"/>
              </a:rPr>
              <a:t>.</a:t>
            </a:r>
            <a:endParaRPr lang="uk-UA" sz="1800" b="1" dirty="0">
              <a:latin typeface="Garamond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uk-UA" sz="1800" b="1" dirty="0">
                <a:latin typeface="Garamond" pitchFamily="18" charset="0"/>
              </a:rPr>
              <a:t>Створено </a:t>
            </a:r>
            <a:r>
              <a:rPr lang="ru-RU" sz="1800" b="1" dirty="0" err="1">
                <a:latin typeface="Garamond" pitchFamily="18" charset="0"/>
              </a:rPr>
              <a:t>згорткову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нейронну</a:t>
            </a:r>
            <a:r>
              <a:rPr lang="ru-RU" sz="1800" b="1" dirty="0">
                <a:latin typeface="Garamond" pitchFamily="18" charset="0"/>
              </a:rPr>
              <a:t> мережу для </a:t>
            </a:r>
            <a:r>
              <a:rPr lang="ru-RU" sz="1800" b="1" dirty="0" err="1">
                <a:latin typeface="Garamond" pitchFamily="18" charset="0"/>
              </a:rPr>
              <a:t>класифікації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зображень</a:t>
            </a:r>
            <a:r>
              <a:rPr lang="ru-RU" sz="1800" b="1" dirty="0">
                <a:latin typeface="Garamond" pitchFamily="18" charset="0"/>
              </a:rPr>
              <a:t> з </a:t>
            </a:r>
            <a:r>
              <a:rPr lang="ru-RU" sz="1800" b="1" dirty="0" err="1">
                <a:latin typeface="Garamond" pitchFamily="18" charset="0"/>
              </a:rPr>
              <a:t>використанням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датасету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en-US" sz="1800" b="1" dirty="0">
                <a:latin typeface="Garamond" pitchFamily="18" charset="0"/>
              </a:rPr>
              <a:t>CIFAR-10. </a:t>
            </a:r>
            <a:endParaRPr lang="uk-UA" sz="1800" b="1" dirty="0">
              <a:latin typeface="Garamond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>
                <a:latin typeface="Garamond" pitchFamily="18" charset="0"/>
              </a:rPr>
              <a:t>Навчено</a:t>
            </a:r>
            <a:r>
              <a:rPr lang="ru-RU" sz="1800" b="1" dirty="0">
                <a:latin typeface="Garamond" pitchFamily="18" charset="0"/>
              </a:rPr>
              <a:t> модель для </a:t>
            </a:r>
            <a:r>
              <a:rPr lang="ru-RU" sz="1800" b="1" dirty="0" err="1">
                <a:latin typeface="Garamond" pitchFamily="18" charset="0"/>
              </a:rPr>
              <a:t>розпізнавання</a:t>
            </a:r>
            <a:r>
              <a:rPr lang="ru-RU" sz="1800" b="1" dirty="0">
                <a:latin typeface="Garamond" pitchFamily="18" charset="0"/>
              </a:rPr>
              <a:t> 10 </a:t>
            </a:r>
            <a:r>
              <a:rPr lang="ru-RU" sz="1800" b="1" dirty="0" err="1">
                <a:latin typeface="Garamond" pitchFamily="18" charset="0"/>
              </a:rPr>
              <a:t>класів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зображень</a:t>
            </a:r>
            <a:r>
              <a:rPr lang="ru-RU" sz="1800" b="1" dirty="0">
                <a:latin typeface="Garamond" pitchFamily="18" charset="0"/>
              </a:rPr>
              <a:t> (</a:t>
            </a:r>
            <a:r>
              <a:rPr lang="ru-RU" sz="1800" b="1" dirty="0" err="1">
                <a:latin typeface="Garamond" pitchFamily="18" charset="0"/>
              </a:rPr>
              <a:t>літаки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автомобілі</a:t>
            </a:r>
            <a:r>
              <a:rPr lang="ru-RU" sz="1800" b="1" dirty="0">
                <a:latin typeface="Garamond" pitchFamily="18" charset="0"/>
              </a:rPr>
              <a:t>, птахи, коти, </a:t>
            </a:r>
            <a:r>
              <a:rPr lang="ru-RU" sz="1800" b="1" dirty="0" err="1">
                <a:latin typeface="Garamond" pitchFamily="18" charset="0"/>
              </a:rPr>
              <a:t>олені</a:t>
            </a:r>
            <a:r>
              <a:rPr lang="ru-RU" sz="1800" b="1" dirty="0">
                <a:latin typeface="Garamond" pitchFamily="18" charset="0"/>
              </a:rPr>
              <a:t>, собаки, </a:t>
            </a:r>
            <a:r>
              <a:rPr lang="ru-RU" sz="1800" b="1" dirty="0" err="1">
                <a:latin typeface="Garamond" pitchFamily="18" charset="0"/>
              </a:rPr>
              <a:t>жаби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коні</a:t>
            </a:r>
            <a:r>
              <a:rPr lang="ru-RU" sz="1800" b="1" dirty="0">
                <a:latin typeface="Garamond" pitchFamily="18" charset="0"/>
              </a:rPr>
              <a:t>, </a:t>
            </a:r>
            <a:r>
              <a:rPr lang="ru-RU" sz="1800" b="1" dirty="0" err="1">
                <a:latin typeface="Garamond" pitchFamily="18" charset="0"/>
              </a:rPr>
              <a:t>кораблі</a:t>
            </a:r>
            <a:r>
              <a:rPr lang="ru-RU" sz="1800" b="1" dirty="0">
                <a:latin typeface="Garamond" pitchFamily="18" charset="0"/>
              </a:rPr>
              <a:t> та </a:t>
            </a:r>
            <a:r>
              <a:rPr lang="ru-RU" sz="1800" b="1" dirty="0" err="1">
                <a:latin typeface="Garamond" pitchFamily="18" charset="0"/>
              </a:rPr>
              <a:t>вантажівки</a:t>
            </a:r>
            <a:r>
              <a:rPr lang="ru-RU" sz="1800" b="1" dirty="0">
                <a:latin typeface="Garamond" pitchFamily="18" charset="0"/>
              </a:rPr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>
                <a:latin typeface="Garamond" pitchFamily="18" charset="0"/>
              </a:rPr>
              <a:t>Реалізацовано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взаємодію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із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користувачем</a:t>
            </a:r>
            <a:r>
              <a:rPr lang="ru-RU" sz="1800" b="1" dirty="0">
                <a:latin typeface="Garamond" pitchFamily="18" charset="0"/>
              </a:rPr>
              <a:t> для </a:t>
            </a:r>
            <a:r>
              <a:rPr lang="ru-RU" sz="1800" b="1" dirty="0" err="1">
                <a:latin typeface="Garamond" pitchFamily="18" charset="0"/>
              </a:rPr>
              <a:t>її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використання</a:t>
            </a:r>
            <a:r>
              <a:rPr lang="ru-RU" sz="1800" b="1" dirty="0">
                <a:latin typeface="Garamond" pitchFamily="18" charset="0"/>
              </a:rPr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800" b="1" dirty="0" err="1">
                <a:latin typeface="Garamond" pitchFamily="18" charset="0"/>
              </a:rPr>
              <a:t>Розглянуті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перспективи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її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подальшого</a:t>
            </a:r>
            <a:r>
              <a:rPr lang="ru-RU" sz="1800" b="1" dirty="0">
                <a:latin typeface="Garamond" pitchFamily="18" charset="0"/>
              </a:rPr>
              <a:t> </a:t>
            </a:r>
            <a:r>
              <a:rPr lang="ru-RU" sz="1800" b="1" dirty="0" err="1">
                <a:latin typeface="Garamond" pitchFamily="18" charset="0"/>
              </a:rPr>
              <a:t>розвитку</a:t>
            </a:r>
            <a:r>
              <a:rPr lang="ru-RU" sz="1800" b="1" dirty="0" smtClean="0">
                <a:latin typeface="Garamond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800" b="1" dirty="0" smtClean="0">
                <a:latin typeface="Garamond" pitchFamily="18" charset="0"/>
              </a:rPr>
              <a:t>Застосування такого </a:t>
            </a:r>
            <a:r>
              <a:rPr lang="uk-UA" sz="1800" b="1" dirty="0" err="1" smtClean="0">
                <a:latin typeface="Garamond" pitchFamily="18" charset="0"/>
              </a:rPr>
              <a:t>веб-сервісу</a:t>
            </a:r>
            <a:r>
              <a:rPr lang="uk-UA" sz="1800" b="1" dirty="0" smtClean="0">
                <a:latin typeface="Garamond" pitchFamily="18" charset="0"/>
              </a:rPr>
              <a:t> дасть користувачеві змогу класифікувати зображення за допомогою </a:t>
            </a:r>
            <a:r>
              <a:rPr lang="uk-UA" sz="1800" b="1" dirty="0" err="1" smtClean="0">
                <a:latin typeface="Garamond" pitchFamily="18" charset="0"/>
              </a:rPr>
              <a:t>згорткових</a:t>
            </a:r>
            <a:r>
              <a:rPr lang="uk-UA" sz="1800" b="1" dirty="0" smtClean="0">
                <a:latin typeface="Garamond" pitchFamily="18" charset="0"/>
              </a:rPr>
              <a:t> нейронних мереж.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1" dirty="0" smtClean="0">
              <a:latin typeface="Garamond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>
                <a:latin typeface="Garamond" panose="02020404030301010803" pitchFamily="18" charset="0"/>
              </a:rPr>
              <a:pPr rtl="0"/>
              <a:t>13</a:t>
            </a:fld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8568" y="2318084"/>
            <a:ext cx="5285874" cy="1138990"/>
          </a:xfrm>
        </p:spPr>
        <p:txBody>
          <a:bodyPr rtlCol="0"/>
          <a:lstStyle/>
          <a:p>
            <a:pPr rtl="0"/>
            <a:r>
              <a:rPr lang="uk-UA" b="1" i="0" dirty="0" smtClean="0">
                <a:effectLst/>
                <a:latin typeface="Garamond" panose="02020404030301010803" pitchFamily="18" charset="0"/>
              </a:rPr>
              <a:t>ДЯКУЮ ЗА УВАГУ</a:t>
            </a:r>
            <a:endParaRPr lang="uk-UA" dirty="0">
              <a:latin typeface="Garamond" panose="020204040303010108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>
                <a:latin typeface="Garamond" panose="02020404030301010803" pitchFamily="18" charset="0"/>
              </a:rPr>
              <a:pPr rtl="0"/>
              <a:t>14</a:t>
            </a:fld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ru-RU" sz="3200" dirty="0">
                <a:latin typeface="Garamond" panose="02020404030301010803" pitchFamily="18" charset="0"/>
              </a:rPr>
              <a:t>Наша команда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=""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464" y="5084524"/>
            <a:ext cx="2256199" cy="343061"/>
          </a:xfrm>
        </p:spPr>
        <p:txBody>
          <a:bodyPr rtlCol="0"/>
          <a:lstStyle/>
          <a:p>
            <a:pPr rtl="0"/>
            <a:r>
              <a:rPr lang="ru-RU" sz="1600" dirty="0" err="1">
                <a:latin typeface="Garamond" panose="02020404030301010803" pitchFamily="18" charset="0"/>
              </a:rPr>
              <a:t>Валерій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Третяков</a:t>
            </a:r>
            <a:endParaRPr lang="ru-RU" sz="1600" dirty="0">
              <a:latin typeface="Garamond" panose="02020404030301010803" pitchFamily="18" charset="0"/>
            </a:endParaRPr>
          </a:p>
        </p:txBody>
      </p: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/>
          <a:lstStyle/>
          <a:p>
            <a:pPr rtl="0"/>
            <a:r>
              <a:rPr lang="ru-RU" sz="1600" dirty="0" err="1">
                <a:latin typeface="Garamond" panose="02020404030301010803" pitchFamily="18" charset="0"/>
              </a:rPr>
              <a:t>Сергій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Підкопай</a:t>
            </a:r>
            <a:endParaRPr lang="ru-RU" sz="1600" dirty="0">
              <a:latin typeface="Garamond" panose="02020404030301010803" pitchFamily="18" charset="0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291898" cy="343061"/>
          </a:xfrm>
        </p:spPr>
        <p:txBody>
          <a:bodyPr rtlCol="0"/>
          <a:lstStyle/>
          <a:p>
            <a:pPr rtl="0"/>
            <a:r>
              <a:rPr lang="ru-RU" sz="1600" dirty="0">
                <a:latin typeface="Garamond" panose="02020404030301010803" pitchFamily="18" charset="0"/>
              </a:rPr>
              <a:t>Василь Глущенко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/>
          <a:lstStyle/>
          <a:p>
            <a:pPr rtl="0"/>
            <a:r>
              <a:rPr lang="ru-RU" sz="1600" dirty="0">
                <a:latin typeface="Garamond" panose="02020404030301010803" pitchFamily="18" charset="0"/>
              </a:rPr>
              <a:t>Микола Присташ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Team Lead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=""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Developer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Developer</a:t>
            </a:r>
          </a:p>
          <a:p>
            <a:pPr rtl="0"/>
            <a:endParaRPr lang="ru-RU" b="1" dirty="0">
              <a:latin typeface="Garamond" panose="02020404030301010803" pitchFamily="18" charset="0"/>
            </a:endParaRPr>
          </a:p>
        </p:txBody>
      </p:sp>
      <p:sp>
        <p:nvSpPr>
          <p:cNvPr id="39" name="Текст 38">
            <a:extLst>
              <a:ext uri="{FF2B5EF4-FFF2-40B4-BE49-F238E27FC236}">
                <a16:creationId xmlns=""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en-US" b="1" dirty="0">
                <a:latin typeface="Garamond" panose="02020404030301010803" pitchFamily="18" charset="0"/>
              </a:rPr>
              <a:t>Scrum Master</a:t>
            </a:r>
          </a:p>
          <a:p>
            <a:pPr rtl="0"/>
            <a:endParaRPr lang="ru-RU" b="1" dirty="0">
              <a:latin typeface="Garamond" panose="02020404030301010803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2</a:t>
            </a:fld>
            <a:endParaRPr lang="ru-RU">
              <a:latin typeface="Garamond" panose="02020404030301010803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A7943E6-543C-4D73-A4CD-1DD3F71B8B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7393" b="7393"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C67EAE4D-258F-45BD-99B9-AFE53E75E5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96" r="1696"/>
          <a:stretch>
            <a:fillRect/>
          </a:stretch>
        </p:blipFill>
        <p:spPr/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1435688D-B4D7-4512-9F69-C839669FB0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556" r="16556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BE558166-7EDC-49F6-B036-241A4F09C7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12468" b="12468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4774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156405"/>
            <a:ext cx="3429000" cy="1325563"/>
          </a:xfrm>
        </p:spPr>
        <p:txBody>
          <a:bodyPr rtlCol="0">
            <a:noAutofit/>
          </a:bodyPr>
          <a:lstStyle/>
          <a:p>
            <a:pPr rtl="0"/>
            <a:r>
              <a:rPr lang="ru-RU" sz="3200" dirty="0">
                <a:latin typeface="Garamond" panose="02020404030301010803" pitchFamily="18" charset="0"/>
              </a:rPr>
              <a:t>Портрет</a:t>
            </a:r>
            <a:br>
              <a:rPr lang="ru-RU" sz="3200" dirty="0">
                <a:latin typeface="Garamond" panose="02020404030301010803" pitchFamily="18" charset="0"/>
              </a:rPr>
            </a:br>
            <a:r>
              <a:rPr lang="ru-RU" sz="3200" dirty="0" err="1">
                <a:latin typeface="Garamond" panose="02020404030301010803" pitchFamily="18" charset="0"/>
              </a:rPr>
              <a:t>користувача</a:t>
            </a:r>
            <a:endParaRPr lang="ru-RU" sz="3200" dirty="0">
              <a:latin typeface="Garamond" panose="020204040303010108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0070" y="46513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sz="2400" dirty="0" err="1">
                <a:latin typeface="Garamond" panose="02020404030301010803" pitchFamily="18" charset="0"/>
              </a:rPr>
              <a:t>Діяльність</a:t>
            </a:r>
            <a:endParaRPr lang="ru-RU" sz="2400" dirty="0">
              <a:latin typeface="Garamond" panose="02020404030301010803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5451" y="995034"/>
            <a:ext cx="5846690" cy="1428912"/>
          </a:xfrm>
        </p:spPr>
        <p:txBody>
          <a:bodyPr rtlCol="0">
            <a:noAutofit/>
          </a:bodyPr>
          <a:lstStyle/>
          <a:p>
            <a:pPr algn="just" rtl="0"/>
            <a:r>
              <a:rPr lang="ru-RU" sz="1800" b="1" dirty="0">
                <a:latin typeface="Garamond" panose="02020404030301010803" pitchFamily="18" charset="0"/>
              </a:rPr>
              <a:t>Маркетолог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який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прагне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вдосконалити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взаємодію</a:t>
            </a:r>
            <a:r>
              <a:rPr lang="ru-RU" sz="1800" dirty="0">
                <a:latin typeface="Garamond" panose="02020404030301010803" pitchFamily="18" charset="0"/>
              </a:rPr>
              <a:t> з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та </a:t>
            </a:r>
            <a:r>
              <a:rPr lang="ru-RU" sz="1800" dirty="0" err="1">
                <a:latin typeface="Garamond" panose="02020404030301010803" pitchFamily="18" charset="0"/>
              </a:rPr>
              <a:t>якість</a:t>
            </a:r>
            <a:r>
              <a:rPr lang="ru-RU" sz="1800" dirty="0">
                <a:latin typeface="Garamond" panose="02020404030301010803" pitchFamily="18" charset="0"/>
              </a:rPr>
              <a:t> контенту у </a:t>
            </a:r>
            <a:r>
              <a:rPr lang="ru-RU" sz="1800" dirty="0" err="1">
                <a:latin typeface="Garamond" panose="02020404030301010803" pitchFamily="18" charset="0"/>
              </a:rPr>
              <a:t>соціальних</a:t>
            </a:r>
            <a:r>
              <a:rPr lang="ru-RU" sz="1800" dirty="0">
                <a:latin typeface="Garamond" panose="02020404030301010803" pitchFamily="18" charset="0"/>
              </a:rPr>
              <a:t> мережах. </a:t>
            </a:r>
            <a:r>
              <a:rPr lang="ru-RU" sz="1800" dirty="0" err="1">
                <a:latin typeface="Garamond" panose="02020404030301010803" pitchFamily="18" charset="0"/>
              </a:rPr>
              <a:t>Він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шукає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ефективний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спосіб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перевірки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правдивості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зображень</a:t>
            </a:r>
            <a:r>
              <a:rPr lang="ru-RU" sz="1800" dirty="0">
                <a:latin typeface="Garamond" panose="02020404030301010803" pitchFamily="18" charset="0"/>
              </a:rPr>
              <a:t> та </a:t>
            </a:r>
            <a:r>
              <a:rPr lang="ru-RU" sz="1800" dirty="0" err="1">
                <a:latin typeface="Garamond" panose="02020404030301010803" pitchFamily="18" charset="0"/>
              </a:rPr>
              <a:t>покращення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процесу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взаємодії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між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та платформою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30070" y="2722068"/>
            <a:ext cx="5433204" cy="575738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>
                <a:latin typeface="Garamond" panose="02020404030301010803" pitchFamily="18" charset="0"/>
              </a:rPr>
              <a:t>Потреби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05451" y="3231459"/>
            <a:ext cx="5846690" cy="2959791"/>
          </a:xfrm>
        </p:spPr>
        <p:txBody>
          <a:bodyPr rtlCol="0">
            <a:noAutofit/>
          </a:bodyPr>
          <a:lstStyle/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Автоматизована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перевірка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даних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розробка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ефективних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способів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підтвердження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правдивості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категорій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вказаних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користувачами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під</a:t>
            </a:r>
            <a:r>
              <a:rPr lang="ru-RU" sz="1800" dirty="0">
                <a:latin typeface="Garamond" panose="02020404030301010803" pitchFamily="18" charset="0"/>
              </a:rPr>
              <a:t> час </a:t>
            </a:r>
            <a:r>
              <a:rPr lang="ru-RU" sz="1800" dirty="0" err="1">
                <a:latin typeface="Garamond" panose="02020404030301010803" pitchFamily="18" charset="0"/>
              </a:rPr>
              <a:t>публікацій</a:t>
            </a:r>
            <a:r>
              <a:rPr lang="ru-RU" sz="1800" dirty="0">
                <a:latin typeface="Garamond" panose="02020404030301010803" pitchFamily="18" charset="0"/>
              </a:rPr>
              <a:t> у </a:t>
            </a:r>
            <a:r>
              <a:rPr lang="ru-RU" sz="1800" dirty="0" err="1">
                <a:latin typeface="Garamond" panose="02020404030301010803" pitchFamily="18" charset="0"/>
              </a:rPr>
              <a:t>соціальних</a:t>
            </a:r>
            <a:r>
              <a:rPr lang="ru-RU" sz="1800" dirty="0">
                <a:latin typeface="Garamond" panose="02020404030301010803" pitchFamily="18" charset="0"/>
              </a:rPr>
              <a:t> мережах. </a:t>
            </a:r>
          </a:p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Точність</a:t>
            </a:r>
            <a:r>
              <a:rPr lang="ru-RU" sz="1800" b="1" dirty="0">
                <a:latin typeface="Garamond" panose="02020404030301010803" pitchFamily="18" charset="0"/>
              </a:rPr>
              <a:t> та </a:t>
            </a:r>
            <a:r>
              <a:rPr lang="ru-RU" sz="1800" b="1" dirty="0" err="1">
                <a:latin typeface="Garamond" panose="02020404030301010803" pitchFamily="18" charset="0"/>
              </a:rPr>
              <a:t>надійність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моделі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надійна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згорткова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нейронна</a:t>
            </a:r>
            <a:r>
              <a:rPr lang="ru-RU" sz="1800" dirty="0">
                <a:latin typeface="Garamond" panose="02020404030301010803" pitchFamily="18" charset="0"/>
              </a:rPr>
              <a:t> мережа, яка буде </a:t>
            </a:r>
            <a:r>
              <a:rPr lang="ru-RU" sz="1800" dirty="0" err="1">
                <a:latin typeface="Garamond" panose="02020404030301010803" pitchFamily="18" charset="0"/>
              </a:rPr>
              <a:t>ефективно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визначати</a:t>
            </a:r>
            <a:r>
              <a:rPr lang="ru-RU" sz="1800" dirty="0">
                <a:latin typeface="Garamond" panose="02020404030301010803" pitchFamily="18" charset="0"/>
              </a:rPr>
              <a:t>, </a:t>
            </a:r>
            <a:r>
              <a:rPr lang="ru-RU" sz="1800" dirty="0" err="1">
                <a:latin typeface="Garamond" panose="02020404030301010803" pitchFamily="18" charset="0"/>
              </a:rPr>
              <a:t>чи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відповідають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обрані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категорії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зображенням</a:t>
            </a:r>
            <a:r>
              <a:rPr lang="ru-RU" sz="1800" dirty="0">
                <a:latin typeface="Garamond" panose="02020404030301010803" pitchFamily="18" charset="0"/>
              </a:rPr>
              <a:t>. </a:t>
            </a:r>
            <a:r>
              <a:rPr lang="ru-RU" sz="1800" dirty="0" err="1">
                <a:latin typeface="Garamond" panose="02020404030301010803" pitchFamily="18" charset="0"/>
              </a:rPr>
              <a:t>Точність</a:t>
            </a:r>
            <a:r>
              <a:rPr lang="ru-RU" sz="1800" dirty="0">
                <a:latin typeface="Garamond" panose="02020404030301010803" pitchFamily="18" charset="0"/>
              </a:rPr>
              <a:t> є </a:t>
            </a:r>
            <a:r>
              <a:rPr lang="ru-RU" sz="1800" dirty="0" err="1">
                <a:latin typeface="Garamond" panose="02020404030301010803" pitchFamily="18" charset="0"/>
              </a:rPr>
              <a:t>ключовим</a:t>
            </a:r>
            <a:r>
              <a:rPr lang="ru-RU" sz="1800" dirty="0">
                <a:latin typeface="Garamond" panose="02020404030301010803" pitchFamily="18" charset="0"/>
              </a:rPr>
              <a:t> аспектом для </a:t>
            </a:r>
            <a:r>
              <a:rPr lang="ru-RU" sz="1800" dirty="0" err="1">
                <a:latin typeface="Garamond" panose="02020404030301010803" pitchFamily="18" charset="0"/>
              </a:rPr>
              <a:t>забезпечення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якісної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перевірки</a:t>
            </a:r>
            <a:r>
              <a:rPr lang="ru-RU" sz="1800" dirty="0">
                <a:latin typeface="Garamond" panose="02020404030301010803" pitchFamily="18" charset="0"/>
              </a:rPr>
              <a:t>.</a:t>
            </a:r>
          </a:p>
          <a:p>
            <a:pPr algn="just" rtl="0"/>
            <a:r>
              <a:rPr lang="ru-RU" sz="1800" b="1" dirty="0" err="1">
                <a:latin typeface="Garamond" panose="02020404030301010803" pitchFamily="18" charset="0"/>
              </a:rPr>
              <a:t>Користувацький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зручний</a:t>
            </a:r>
            <a:r>
              <a:rPr lang="ru-RU" sz="1800" b="1" dirty="0">
                <a:latin typeface="Garamond" panose="02020404030301010803" pitchFamily="18" charset="0"/>
              </a:rPr>
              <a:t> </a:t>
            </a:r>
            <a:r>
              <a:rPr lang="ru-RU" sz="1800" b="1" dirty="0" err="1">
                <a:latin typeface="Garamond" panose="02020404030301010803" pitchFamily="18" charset="0"/>
              </a:rPr>
              <a:t>інтерфейс</a:t>
            </a:r>
            <a:r>
              <a:rPr lang="ru-RU" sz="1800" dirty="0">
                <a:latin typeface="Garamond" panose="02020404030301010803" pitchFamily="18" charset="0"/>
              </a:rPr>
              <a:t>: </a:t>
            </a:r>
            <a:r>
              <a:rPr lang="ru-RU" sz="1800" dirty="0" err="1">
                <a:latin typeface="Garamond" panose="02020404030301010803" pitchFamily="18" charset="0"/>
              </a:rPr>
              <a:t>зручний</a:t>
            </a:r>
            <a:r>
              <a:rPr lang="ru-RU" sz="1800" dirty="0">
                <a:latin typeface="Garamond" panose="02020404030301010803" pitchFamily="18" charset="0"/>
              </a:rPr>
              <a:t> </a:t>
            </a:r>
            <a:r>
              <a:rPr lang="ru-RU" sz="1800" dirty="0" err="1">
                <a:latin typeface="Garamond" panose="02020404030301010803" pitchFamily="18" charset="0"/>
              </a:rPr>
              <a:t>інтерфейс</a:t>
            </a:r>
            <a:r>
              <a:rPr lang="ru-RU" sz="1800" dirty="0">
                <a:latin typeface="Garamond" panose="02020404030301010803" pitchFamily="18" charset="0"/>
              </a:rPr>
              <a:t> для </a:t>
            </a:r>
            <a:r>
              <a:rPr lang="ru-RU" sz="1800" dirty="0" err="1">
                <a:latin typeface="Garamond" panose="02020404030301010803" pitchFamily="18" charset="0"/>
              </a:rPr>
              <a:t>взаємодії</a:t>
            </a:r>
            <a:r>
              <a:rPr lang="ru-RU" sz="1800" dirty="0">
                <a:latin typeface="Garamond" panose="02020404030301010803" pitchFamily="18" charset="0"/>
              </a:rPr>
              <a:t> з </a:t>
            </a:r>
            <a:r>
              <a:rPr lang="ru-RU" sz="1800" dirty="0" err="1">
                <a:latin typeface="Garamond" panose="02020404030301010803" pitchFamily="18" charset="0"/>
              </a:rPr>
              <a:t>моделлю</a:t>
            </a:r>
            <a:r>
              <a:rPr lang="ru-RU" sz="1800" dirty="0">
                <a:latin typeface="Garamond" panose="02020404030301010803" pitchFamily="18" charset="0"/>
              </a:rPr>
              <a:t>. 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=""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3</a:t>
            </a:fld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21">
            <a:extLst>
              <a:ext uri="{FF2B5EF4-FFF2-40B4-BE49-F238E27FC236}">
                <a16:creationId xmlns=""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4</a:t>
            </a:fld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52800" y="2884236"/>
            <a:ext cx="579120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284400" algn="just">
              <a:lnSpc>
                <a:spcPct val="120000"/>
              </a:lnSpc>
              <a:spcBef>
                <a:spcPts val="1000"/>
              </a:spcBef>
            </a:pPr>
            <a:r>
              <a:rPr lang="uk-UA" sz="2400" dirty="0" smtClean="0">
                <a:latin typeface="Garamond" pitchFamily="18" charset="0"/>
              </a:rPr>
              <a:t>Розробка і реалізація </a:t>
            </a:r>
            <a:r>
              <a:rPr lang="uk-UA" sz="2400" dirty="0" err="1" smtClean="0">
                <a:latin typeface="Garamond" pitchFamily="18" charset="0"/>
              </a:rPr>
              <a:t>веб-сервісу</a:t>
            </a:r>
            <a:r>
              <a:rPr lang="ru-RU" sz="2400" dirty="0" smtClean="0">
                <a:latin typeface="Garamond" pitchFamily="18" charset="0"/>
              </a:rPr>
              <a:t>, </a:t>
            </a:r>
            <a:r>
              <a:rPr lang="ru-RU" sz="2400" dirty="0" err="1" smtClean="0">
                <a:latin typeface="Garamond" pitchFamily="18" charset="0"/>
              </a:rPr>
              <a:t>що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класифікує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зображення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з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використанням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згорткових</a:t>
            </a:r>
            <a:r>
              <a:rPr lang="ru-RU" sz="2400" dirty="0" smtClean="0">
                <a:latin typeface="Garamond" pitchFamily="18" charset="0"/>
              </a:rPr>
              <a:t> </a:t>
            </a:r>
            <a:r>
              <a:rPr lang="ru-RU" sz="2400" dirty="0" err="1" smtClean="0">
                <a:latin typeface="Garamond" pitchFamily="18" charset="0"/>
              </a:rPr>
              <a:t>нейронних</a:t>
            </a:r>
            <a:r>
              <a:rPr lang="ru-RU" sz="2400" dirty="0" smtClean="0">
                <a:latin typeface="Garamond" pitchFamily="18" charset="0"/>
              </a:rPr>
              <a:t> мереж. </a:t>
            </a:r>
            <a:endParaRPr lang="ru-RU" sz="2400" dirty="0" smtClean="0">
              <a:latin typeface="Garamond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558589" y="1130968"/>
            <a:ext cx="1989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Garamond" panose="02020404030301010803" pitchFamily="18" charset="0"/>
              </a:rPr>
              <a:t>МЕТА</a:t>
            </a:r>
            <a:endParaRPr lang="ru-RU" sz="3200" dirty="0"/>
          </a:p>
        </p:txBody>
      </p:sp>
    </p:spTree>
    <p:extLst>
      <p:ext uri="{BB962C8B-B14F-4D97-AF65-F5344CB8AC3E}">
        <p14:creationId xmlns=""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46">
            <a:extLst>
              <a:ext uri="{FF2B5EF4-FFF2-40B4-BE49-F238E27FC236}">
                <a16:creationId xmlns="" xmlns:a16="http://schemas.microsoft.com/office/drawing/2014/main" id="{2C315980-6FCD-4E20-B089-53AB7123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89" y="5770562"/>
            <a:ext cx="2624364" cy="585788"/>
          </a:xfrm>
        </p:spPr>
        <p:txBody>
          <a:bodyPr/>
          <a:lstStyle/>
          <a:p>
            <a:r>
              <a:rPr lang="uk-UA" dirty="0">
                <a:latin typeface="Garamond" panose="02020404030301010803" pitchFamily="18" charset="0"/>
              </a:rPr>
              <a:t>Завдання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35" name="Текст 34">
            <a:extLst>
              <a:ext uri="{FF2B5EF4-FFF2-40B4-BE49-F238E27FC236}">
                <a16:creationId xmlns="" xmlns:a16="http://schemas.microsoft.com/office/drawing/2014/main" id="{13515F7B-53BD-4E58-A6B4-225DCFD21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Завантаження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та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дослідження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датасету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F9CFB30B-1AAC-4874-9458-FD74D1A60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Розробка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 та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оцінка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="" xmlns:a16="http://schemas.microsoft.com/office/drawing/2014/main" id="{7A71A6A2-FD6C-40EC-A59A-4BD6E6F9B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Тестування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48" name="Текст 47">
            <a:extLst>
              <a:ext uri="{FF2B5EF4-FFF2-40B4-BE49-F238E27FC236}">
                <a16:creationId xmlns="" xmlns:a16="http://schemas.microsoft.com/office/drawing/2014/main" id="{D6E27A66-A9B8-4ABB-BA32-C461EC355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666748"/>
          </a:xfrm>
        </p:spPr>
        <p:txBody>
          <a:bodyPr/>
          <a:lstStyle/>
          <a:p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Розгортання</a:t>
            </a:r>
            <a:r>
              <a:rPr lang="ru-RU" sz="1400" b="0" i="0" dirty="0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 веб-</a:t>
            </a:r>
            <a:r>
              <a:rPr lang="ru-RU" sz="1400" b="0" i="0" dirty="0" err="1">
                <a:solidFill>
                  <a:srgbClr val="374151"/>
                </a:solidFill>
                <a:effectLst/>
                <a:latin typeface="Garamond" panose="02020404030301010803" pitchFamily="18" charset="0"/>
              </a:rPr>
              <a:t>сервісу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49" name="Текст 48">
            <a:extLst>
              <a:ext uri="{FF2B5EF4-FFF2-40B4-BE49-F238E27FC236}">
                <a16:creationId xmlns="" xmlns:a16="http://schemas.microsoft.com/office/drawing/2014/main" id="{060BB407-90F8-4820-AD71-03F7204F6A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Garamond" panose="02020404030301010803" pitchFamily="18" charset="0"/>
              </a:rPr>
              <a:t>Підготувати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датасет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розділяючи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його</a:t>
            </a:r>
            <a:r>
              <a:rPr lang="ru-RU" dirty="0">
                <a:latin typeface="Garamond" panose="02020404030301010803" pitchFamily="18" charset="0"/>
              </a:rPr>
              <a:t> на </a:t>
            </a:r>
            <a:r>
              <a:rPr lang="ru-RU" dirty="0" err="1">
                <a:latin typeface="Garamond" panose="02020404030301010803" pitchFamily="18" charset="0"/>
              </a:rPr>
              <a:t>тренувальний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валідаційний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тестовий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набори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Використати</a:t>
            </a:r>
            <a:r>
              <a:rPr lang="ru-RU" dirty="0">
                <a:latin typeface="Garamond" panose="02020404030301010803" pitchFamily="18" charset="0"/>
              </a:rPr>
              <a:t> 80%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 для </a:t>
            </a:r>
            <a:r>
              <a:rPr lang="ru-RU" dirty="0" err="1">
                <a:latin typeface="Garamond" panose="02020404030301010803" pitchFamily="18" charset="0"/>
              </a:rPr>
              <a:t>тренування</a:t>
            </a:r>
            <a:r>
              <a:rPr lang="ru-RU" dirty="0">
                <a:latin typeface="Garamond" panose="02020404030301010803" pitchFamily="18" charset="0"/>
              </a:rPr>
              <a:t>, 10% для </a:t>
            </a:r>
            <a:r>
              <a:rPr lang="ru-RU" dirty="0" err="1">
                <a:latin typeface="Garamond" panose="02020404030301010803" pitchFamily="18" charset="0"/>
              </a:rPr>
              <a:t>валідації</a:t>
            </a:r>
            <a:r>
              <a:rPr lang="ru-RU" dirty="0">
                <a:latin typeface="Garamond" panose="02020404030301010803" pitchFamily="18" charset="0"/>
              </a:rPr>
              <a:t> та 10% для </a:t>
            </a:r>
            <a:r>
              <a:rPr lang="ru-RU" dirty="0" err="1">
                <a:latin typeface="Garamond" panose="02020404030301010803" pitchFamily="18" charset="0"/>
              </a:rPr>
              <a:t>тестування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Виконати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ресайз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нормалізую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значення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пікселів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50" name="Текст 49">
            <a:extLst>
              <a:ext uri="{FF2B5EF4-FFF2-40B4-BE49-F238E27FC236}">
                <a16:creationId xmlns="" xmlns:a16="http://schemas.microsoft.com/office/drawing/2014/main" id="{B8BDCB48-4B74-4940-83BF-173C72EEED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Вибрати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архітектуру</a:t>
            </a:r>
            <a:r>
              <a:rPr lang="ru-RU" dirty="0">
                <a:latin typeface="Garamond" panose="02020404030301010803" pitchFamily="18" charset="0"/>
              </a:rPr>
              <a:t>, з </a:t>
            </a:r>
            <a:r>
              <a:rPr lang="ru-RU" dirty="0" err="1">
                <a:latin typeface="Garamond" panose="02020404030301010803" pitchFamily="18" charset="0"/>
              </a:rPr>
              <a:t>кількома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згортковими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пулінговими</a:t>
            </a:r>
            <a:r>
              <a:rPr lang="ru-RU" dirty="0">
                <a:latin typeface="Garamond" panose="02020404030301010803" pitchFamily="18" charset="0"/>
              </a:rPr>
              <a:t> шарами. </a:t>
            </a:r>
            <a:r>
              <a:rPr lang="ru-RU" dirty="0" err="1">
                <a:latin typeface="Garamond" panose="02020404030301010803" pitchFamily="18" charset="0"/>
              </a:rPr>
              <a:t>Встановити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функції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втрат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оцінити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валідаційних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. При </a:t>
            </a:r>
            <a:r>
              <a:rPr lang="ru-RU" dirty="0" err="1">
                <a:latin typeface="Garamond" panose="02020404030301010803" pitchFamily="18" charset="0"/>
              </a:rPr>
              <a:t>необхідності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донавчити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комбінованих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тренувальних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валідаційних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51" name="Текст 50">
            <a:extLst>
              <a:ext uri="{FF2B5EF4-FFF2-40B4-BE49-F238E27FC236}">
                <a16:creationId xmlns="" xmlns:a16="http://schemas.microsoft.com/office/drawing/2014/main" id="{6E33AD7D-B0BC-44C3-AE19-F0FDE90AD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Після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завершення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навчання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перевірити</a:t>
            </a:r>
            <a:r>
              <a:rPr lang="ru-RU" dirty="0">
                <a:latin typeface="Garamond" panose="02020404030301010803" pitchFamily="18" charset="0"/>
              </a:rPr>
              <a:t> модель на </a:t>
            </a:r>
            <a:r>
              <a:rPr lang="ru-RU" dirty="0" err="1">
                <a:latin typeface="Garamond" panose="02020404030301010803" pitchFamily="18" charset="0"/>
              </a:rPr>
              <a:t>тестових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даних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які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раніше</a:t>
            </a:r>
            <a:r>
              <a:rPr lang="ru-RU" dirty="0">
                <a:latin typeface="Garamond" panose="02020404030301010803" pitchFamily="18" charset="0"/>
              </a:rPr>
              <a:t> не </a:t>
            </a:r>
            <a:r>
              <a:rPr lang="ru-RU" dirty="0" err="1">
                <a:latin typeface="Garamond" panose="02020404030301010803" pitchFamily="18" charset="0"/>
              </a:rPr>
              <a:t>використовувались</a:t>
            </a:r>
            <a:r>
              <a:rPr lang="ru-RU" dirty="0">
                <a:latin typeface="Garamond" panose="02020404030301010803" pitchFamily="18" charset="0"/>
              </a:rPr>
              <a:t> для </a:t>
            </a:r>
            <a:r>
              <a:rPr lang="ru-RU" dirty="0" err="1">
                <a:latin typeface="Garamond" panose="02020404030301010803" pitchFamily="18" charset="0"/>
              </a:rPr>
              <a:t>навчання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валідації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52" name="Текст 51">
            <a:extLst>
              <a:ext uri="{FF2B5EF4-FFF2-40B4-BE49-F238E27FC236}">
                <a16:creationId xmlns="" xmlns:a16="http://schemas.microsoft.com/office/drawing/2014/main" id="{E36B2276-1B1A-4661-9C95-D33A7D440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Розгорнути</a:t>
            </a:r>
            <a:r>
              <a:rPr lang="ru-RU" dirty="0">
                <a:latin typeface="Garamond" panose="02020404030301010803" pitchFamily="18" charset="0"/>
              </a:rPr>
              <a:t> модель на веб-</a:t>
            </a:r>
            <a:r>
              <a:rPr lang="ru-RU" dirty="0" err="1">
                <a:latin typeface="Garamond" panose="02020404030301010803" pitchFamily="18" charset="0"/>
              </a:rPr>
              <a:t>сервері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забезпечуючи</a:t>
            </a:r>
            <a:r>
              <a:rPr lang="ru-RU" dirty="0">
                <a:latin typeface="Garamond" panose="02020404030301010803" pitchFamily="18" charset="0"/>
              </a:rPr>
              <a:t> API для </a:t>
            </a:r>
            <a:r>
              <a:rPr lang="ru-RU" dirty="0" err="1">
                <a:latin typeface="Garamond" panose="02020404030301010803" pitchFamily="18" charset="0"/>
              </a:rPr>
              <a:t>передачі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отримання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передбачень</a:t>
            </a:r>
            <a:r>
              <a:rPr lang="ru-RU" dirty="0">
                <a:latin typeface="Garamond" panose="02020404030301010803" pitchFamily="18" charset="0"/>
              </a:rPr>
              <a:t>. </a:t>
            </a:r>
            <a:r>
              <a:rPr lang="ru-RU" dirty="0" err="1">
                <a:latin typeface="Garamond" panose="02020404030301010803" pitchFamily="18" charset="0"/>
              </a:rPr>
              <a:t>Перевірити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працездатність</a:t>
            </a:r>
            <a:r>
              <a:rPr lang="ru-RU" dirty="0">
                <a:latin typeface="Garamond" panose="02020404030301010803" pitchFamily="18" charset="0"/>
              </a:rPr>
              <a:t> веб-</a:t>
            </a:r>
            <a:r>
              <a:rPr lang="ru-RU" dirty="0" err="1">
                <a:latin typeface="Garamond" panose="02020404030301010803" pitchFamily="18" charset="0"/>
              </a:rPr>
              <a:t>сервісу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надсилаючи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тестові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зображення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перевіряючи</a:t>
            </a:r>
            <a:r>
              <a:rPr lang="ru-RU" dirty="0">
                <a:latin typeface="Garamond" panose="02020404030301010803" pitchFamily="18" charset="0"/>
              </a:rPr>
              <a:t>, </a:t>
            </a:r>
            <a:r>
              <a:rPr lang="ru-RU" dirty="0" err="1">
                <a:latin typeface="Garamond" panose="02020404030301010803" pitchFamily="18" charset="0"/>
              </a:rPr>
              <a:t>чи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повертаються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відповідні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класифікаційні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результати</a:t>
            </a:r>
            <a:r>
              <a:rPr lang="ru-RU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31" name="Номер слайда 30">
            <a:extLst>
              <a:ext uri="{FF2B5EF4-FFF2-40B4-BE49-F238E27FC236}">
                <a16:creationId xmlns="" xmlns:a16="http://schemas.microsoft.com/office/drawing/2014/main" id="{1A01A2FC-DD11-4BEA-BD02-A0E45E33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5</a:t>
            </a:fld>
            <a:endParaRPr lang="ru-RU" noProof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21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Двотижневий</a:t>
            </a:r>
            <a:r>
              <a:rPr lang="ru-RU" dirty="0">
                <a:latin typeface="Garamond" panose="02020404030301010803" pitchFamily="18" charset="0"/>
              </a:rPr>
              <a:t> план </a:t>
            </a:r>
            <a:r>
              <a:rPr lang="ru-RU" dirty="0" err="1">
                <a:latin typeface="Garamond" panose="02020404030301010803" pitchFamily="18" charset="0"/>
              </a:rPr>
              <a:t>розробки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10" name="Текст 31">
            <a:extLst>
              <a:ext uri="{FF2B5EF4-FFF2-40B4-BE49-F238E27FC236}">
                <a16:creationId xmlns=""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1255622" y="2423987"/>
            <a:ext cx="2057400" cy="3589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Планування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52" name="Текст 31">
            <a:extLst>
              <a:ext uri="{FF2B5EF4-FFF2-40B4-BE49-F238E27FC236}">
                <a16:creationId xmlns=""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4395712" y="169469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Компіляція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та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навчання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моделі</a:t>
            </a:r>
            <a:endParaRPr lang="ru-RU" sz="1400" dirty="0">
              <a:latin typeface="Garamond" panose="02020404030301010803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8" y="3354712"/>
            <a:ext cx="850865" cy="45720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Липень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26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27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28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29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30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31</a:t>
            </a:r>
          </a:p>
        </p:txBody>
      </p:sp>
      <p:sp>
        <p:nvSpPr>
          <p:cNvPr id="11" name="Год">
            <a:extLst>
              <a:ext uri="{FF2B5EF4-FFF2-40B4-BE49-F238E27FC236}">
                <a16:creationId xmlns=""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4292468"/>
            <a:ext cx="992528" cy="457200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Серпень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=""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uk-UA" dirty="0">
                <a:latin typeface="Garamond" panose="02020404030301010803" pitchFamily="18" charset="0"/>
              </a:rPr>
              <a:t>2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=""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>
                <a:latin typeface="Garamond" panose="02020404030301010803" pitchFamily="18" charset="0"/>
              </a:rPr>
              <a:t>6</a:t>
            </a: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="" xmlns:a16="http://schemas.microsoft.com/office/drawing/2014/main" id="{7AAE5EC1-092E-4A01-B866-C63F654AC3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287358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="" xmlns:a16="http://schemas.microsoft.com/office/drawing/2014/main" id="{044DC497-37D3-454C-98C5-A4A1043E55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431281" y="2286378"/>
            <a:ext cx="0" cy="11541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3FBB4508-2CA6-4A49-9EAD-91DB1B2051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27617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="" xmlns:a16="http://schemas.microsoft.com/office/drawing/2014/main" id="{88989049-2208-43EB-A323-1B5374E0A2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67818" y="34405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63" name="Текст 31">
            <a:extLst>
              <a:ext uri="{FF2B5EF4-FFF2-40B4-BE49-F238E27FC236}">
                <a16:creationId xmlns=""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14921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Розгортання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веб-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сервісу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="" xmlns:a16="http://schemas.microsoft.com/office/drawing/2014/main" id="{F6C72AC5-2842-4966-BBE7-6F407A9C3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="" xmlns:a16="http://schemas.microsoft.com/office/drawing/2014/main" id="{082DCB52-65FA-4B5F-8785-060AF61C38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>
                <a:latin typeface="Garamond" panose="02020404030301010803" pitchFamily="18" charset="0"/>
              </a:rPr>
              <a:pPr rtl="0"/>
              <a:t>6</a:t>
            </a:fld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7" name="Текст 31">
            <a:extLst>
              <a:ext uri="{FF2B5EF4-FFF2-40B4-BE49-F238E27FC236}">
                <a16:creationId xmlns="" xmlns:a16="http://schemas.microsoft.com/office/drawing/2014/main" id="{ED9B0C78-E06D-467E-873A-853D7BA407BE}"/>
              </a:ext>
            </a:extLst>
          </p:cNvPr>
          <p:cNvSpPr txBox="1">
            <a:spLocks/>
          </p:cNvSpPr>
          <p:nvPr/>
        </p:nvSpPr>
        <p:spPr>
          <a:xfrm>
            <a:off x="9940557" y="5149215"/>
            <a:ext cx="2057804" cy="798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Підготовка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презентації</a:t>
            </a:r>
            <a:endParaRPr lang="ru-RU" sz="1100" dirty="0">
              <a:latin typeface="Garamond" panose="02020404030301010803" pitchFamily="18" charset="0"/>
            </a:endParaRPr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="" xmlns:a16="http://schemas.microsoft.com/office/drawing/2014/main" id="{2A51BEF5-32E9-491C-9748-CCEBAC7388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0950797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>
            <a:extLst>
              <a:ext uri="{FF2B5EF4-FFF2-40B4-BE49-F238E27FC236}">
                <a16:creationId xmlns="" xmlns:a16="http://schemas.microsoft.com/office/drawing/2014/main" id="{3AE768C5-E834-49BC-8422-41A71C79F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687334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80" name="Текст 31">
            <a:extLst>
              <a:ext uri="{FF2B5EF4-FFF2-40B4-BE49-F238E27FC236}">
                <a16:creationId xmlns="" xmlns:a16="http://schemas.microsoft.com/office/drawing/2014/main" id="{BAABB184-8F7C-4872-B292-3F51D1A6252C}"/>
              </a:ext>
            </a:extLst>
          </p:cNvPr>
          <p:cNvSpPr txBox="1">
            <a:spLocks/>
          </p:cNvSpPr>
          <p:nvPr/>
        </p:nvSpPr>
        <p:spPr>
          <a:xfrm>
            <a:off x="1543050" y="1735934"/>
            <a:ext cx="2786670" cy="3589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Завантаження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та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дослідження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датасету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="" xmlns:a16="http://schemas.microsoft.com/office/drawing/2014/main" id="{02281190-B764-415A-A1BF-1936BCD8BE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3068315" y="2147385"/>
            <a:ext cx="0" cy="12938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="" xmlns:a16="http://schemas.microsoft.com/office/drawing/2014/main" id="{B0ED73B3-852C-4F1B-BA4A-188E48F4D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804852" y="3441192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84" name="Текст 31">
            <a:extLst>
              <a:ext uri="{FF2B5EF4-FFF2-40B4-BE49-F238E27FC236}">
                <a16:creationId xmlns="" xmlns:a16="http://schemas.microsoft.com/office/drawing/2014/main" id="{74AD70F4-9A4D-4023-8F98-C22356CA1A49}"/>
              </a:ext>
            </a:extLst>
          </p:cNvPr>
          <p:cNvSpPr txBox="1">
            <a:spLocks/>
          </p:cNvSpPr>
          <p:nvPr/>
        </p:nvSpPr>
        <p:spPr>
          <a:xfrm>
            <a:off x="2833809" y="2242101"/>
            <a:ext cx="2597472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Підготовка</a:t>
            </a: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даних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="" xmlns:a16="http://schemas.microsoft.com/office/drawing/2014/main" id="{19611876-5F89-47F1-A677-C87E28E164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3862712" y="2899919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Прямоугольник 85">
            <a:extLst>
              <a:ext uri="{FF2B5EF4-FFF2-40B4-BE49-F238E27FC236}">
                <a16:creationId xmlns="" xmlns:a16="http://schemas.microsoft.com/office/drawing/2014/main" id="{561634E0-B531-47DA-97C0-B136337EC0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60591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91" name="Текст 31">
            <a:extLst>
              <a:ext uri="{FF2B5EF4-FFF2-40B4-BE49-F238E27FC236}">
                <a16:creationId xmlns="" xmlns:a16="http://schemas.microsoft.com/office/drawing/2014/main" id="{82EDAB28-EB8C-4BFA-857C-C8BF8178DCEC}"/>
              </a:ext>
            </a:extLst>
          </p:cNvPr>
          <p:cNvSpPr txBox="1">
            <a:spLocks/>
          </p:cNvSpPr>
          <p:nvPr/>
        </p:nvSpPr>
        <p:spPr>
          <a:xfrm>
            <a:off x="6008429" y="5578893"/>
            <a:ext cx="2057804" cy="798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Тестування</a:t>
            </a:r>
            <a:endParaRPr lang="ru-RU" sz="1400" spc="150" dirty="0">
              <a:latin typeface="Garamond" panose="02020404030301010803" pitchFamily="18" charset="0"/>
              <a:ea typeface="+mj-ea"/>
              <a:cs typeface="+mj-cs"/>
            </a:endParaRPr>
          </a:p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моделі</a:t>
            </a:r>
            <a:endParaRPr lang="ru-RU" sz="1100" dirty="0">
              <a:latin typeface="Garamond" panose="02020404030301010803" pitchFamily="18" charset="0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="" xmlns:a16="http://schemas.microsoft.com/office/drawing/2014/main" id="{35749642-76CA-46F5-BDAC-FCC284BD15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93" idx="2"/>
            <a:endCxn id="91" idx="0"/>
          </p:cNvCxnSpPr>
          <p:nvPr/>
        </p:nvCxnSpPr>
        <p:spPr>
          <a:xfrm>
            <a:off x="7018669" y="4638776"/>
            <a:ext cx="18662" cy="9401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>
            <a:extLst>
              <a:ext uri="{FF2B5EF4-FFF2-40B4-BE49-F238E27FC236}">
                <a16:creationId xmlns="" xmlns:a16="http://schemas.microsoft.com/office/drawing/2014/main" id="{83F7C526-0E02-4055-AE75-75808C2010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755206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  <p:sp>
        <p:nvSpPr>
          <p:cNvPr id="94" name="Текст 31">
            <a:extLst>
              <a:ext uri="{FF2B5EF4-FFF2-40B4-BE49-F238E27FC236}">
                <a16:creationId xmlns="" xmlns:a16="http://schemas.microsoft.com/office/drawing/2014/main" id="{2A97FC04-A90D-47B9-A1D8-F8D02188B0C7}"/>
              </a:ext>
            </a:extLst>
          </p:cNvPr>
          <p:cNvSpPr txBox="1">
            <a:spLocks/>
          </p:cNvSpPr>
          <p:nvPr/>
        </p:nvSpPr>
        <p:spPr>
          <a:xfrm>
            <a:off x="8271411" y="6021478"/>
            <a:ext cx="3396714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400" spc="150" dirty="0" err="1">
                <a:latin typeface="Garamond" panose="02020404030301010803" pitchFamily="18" charset="0"/>
                <a:ea typeface="+mj-ea"/>
                <a:cs typeface="+mj-cs"/>
              </a:rPr>
              <a:t>Контейнерізація</a:t>
            </a:r>
            <a:endParaRPr lang="ru-RU" sz="1400" dirty="0">
              <a:latin typeface="Garamond" panose="02020404030301010803" pitchFamily="18" charset="0"/>
            </a:endParaRPr>
          </a:p>
        </p:txBody>
      </p:sp>
      <p:cxnSp>
        <p:nvCxnSpPr>
          <p:cNvPr id="95" name="Прямая соединительная линия 94">
            <a:extLst>
              <a:ext uri="{FF2B5EF4-FFF2-40B4-BE49-F238E27FC236}">
                <a16:creationId xmlns="" xmlns:a16="http://schemas.microsoft.com/office/drawing/2014/main" id="{D3317CEC-A31E-4127-89CB-310E59B6F2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10163230" y="4638776"/>
            <a:ext cx="0" cy="138270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95">
            <a:extLst>
              <a:ext uri="{FF2B5EF4-FFF2-40B4-BE49-F238E27FC236}">
                <a16:creationId xmlns="" xmlns:a16="http://schemas.microsoft.com/office/drawing/2014/main" id="{46E36CEC-95B3-45C4-A09D-E253D03266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9976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497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 err="1">
                <a:latin typeface="Garamond" panose="02020404030301010803" pitchFamily="18" charset="0"/>
              </a:rPr>
              <a:t>Використані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технології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596356"/>
            <a:ext cx="2882475" cy="348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VSCode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PyCharm </a:t>
            </a:r>
            <a:endParaRPr lang="uk-UA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Git/GitHub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Google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Colaboratory</a:t>
            </a:r>
            <a:endParaRPr lang="uk-UA" sz="1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800" noProof="1">
              <a:latin typeface="Garamond" panose="02020404030301010803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2596356"/>
            <a:ext cx="2896671" cy="348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FastAPI</a:t>
            </a:r>
            <a:endParaRPr lang="uk-UA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Telebot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PyTest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HTML</a:t>
            </a:r>
            <a:endParaRPr lang="ru-RU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CSS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Docker</a:t>
            </a:r>
            <a:endParaRPr lang="uk-UA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2596356"/>
            <a:ext cx="2882475" cy="34805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Matplotlib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J-notebook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Numpy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Pandas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Scikit-learn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aramond" panose="02020404030301010803" pitchFamily="18" charset="0"/>
              </a:rPr>
              <a:t>Seaborn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Tensorflow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Keras</a:t>
            </a:r>
            <a:endParaRPr lang="en-US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endParaRPr lang="ru-RU" sz="1800" dirty="0">
              <a:latin typeface="Garamond" panose="02020404030301010803" pitchFamily="18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>
                <a:latin typeface="Garamond" panose="02020404030301010803" pitchFamily="18" charset="0"/>
              </a:rPr>
              <a:pPr rtl="0"/>
              <a:t>7</a:t>
            </a:fld>
            <a:endParaRPr lang="ru-RU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045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93543825-2763-4A44-AB45-8B331421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Архітектура</a:t>
            </a:r>
            <a:r>
              <a:rPr lang="ru-RU" dirty="0">
                <a:latin typeface="Garamond" panose="02020404030301010803" pitchFamily="18" charset="0"/>
              </a:rPr>
              <a:t> </a:t>
            </a:r>
            <a:r>
              <a:rPr lang="ru-RU" dirty="0" err="1">
                <a:latin typeface="Garamond" panose="02020404030301010803" pitchFamily="18" charset="0"/>
              </a:rPr>
              <a:t>Моделі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EF0CC375-C7AC-4D91-82AA-31003422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8</a:t>
            </a:fld>
            <a:endParaRPr lang="ru-RU" noProof="0">
              <a:latin typeface="Garamond" panose="02020404030301010803" pitchFamily="18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CFD0E3DB-25DC-433D-8E05-C868809879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24226" y="1448184"/>
            <a:ext cx="5731488" cy="47586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1600" dirty="0" err="1">
                <a:latin typeface="Garamond" panose="02020404030301010803" pitchFamily="18" charset="0"/>
              </a:rPr>
              <a:t>Згорткова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нейронна</a:t>
            </a:r>
            <a:r>
              <a:rPr lang="ru-RU" sz="1600" dirty="0">
                <a:latin typeface="Garamond" panose="02020404030301010803" pitchFamily="18" charset="0"/>
              </a:rPr>
              <a:t> мережа для </a:t>
            </a:r>
            <a:r>
              <a:rPr lang="ru-RU" sz="1600" dirty="0" err="1">
                <a:latin typeface="Garamond" panose="02020404030301010803" pitchFamily="18" charset="0"/>
              </a:rPr>
              <a:t>класифікації</a:t>
            </a:r>
            <a:r>
              <a:rPr lang="ru-RU" sz="1600" dirty="0">
                <a:latin typeface="Garamond" panose="02020404030301010803" pitchFamily="18" charset="0"/>
              </a:rPr>
              <a:t> </a:t>
            </a:r>
            <a:r>
              <a:rPr lang="ru-RU" sz="1600" dirty="0" err="1">
                <a:latin typeface="Garamond" panose="02020404030301010803" pitchFamily="18" charset="0"/>
              </a:rPr>
              <a:t>зображень</a:t>
            </a:r>
            <a:r>
              <a:rPr lang="ru-RU" sz="1600" dirty="0">
                <a:latin typeface="Garamond" panose="02020404030301010803" pitchFamily="18" charset="0"/>
              </a:rPr>
              <a:t> (CIFAR-10)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9729380A-B63E-4764-90BF-5A304AEF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35" y="2552700"/>
            <a:ext cx="7874351" cy="3409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10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="" xmlns:a16="http://schemas.microsoft.com/office/drawing/2014/main" id="{F81D3C73-F055-4758-B7BE-1F0831A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ru-RU" dirty="0" err="1">
                <a:latin typeface="Garamond" panose="02020404030301010803" pitchFamily="18" charset="0"/>
              </a:rPr>
              <a:t>Точність</a:t>
            </a:r>
            <a:r>
              <a:rPr lang="ru-RU" dirty="0">
                <a:latin typeface="Garamond" panose="02020404030301010803" pitchFamily="18" charset="0"/>
              </a:rPr>
              <a:t> та </a:t>
            </a:r>
            <a:r>
              <a:rPr lang="ru-RU" dirty="0" err="1">
                <a:latin typeface="Garamond" panose="02020404030301010803" pitchFamily="18" charset="0"/>
              </a:rPr>
              <a:t>Результати</a:t>
            </a:r>
            <a:endParaRPr lang="ru-RU" dirty="0">
              <a:latin typeface="Garamond" panose="02020404030301010803" pitchFamily="18" charset="0"/>
            </a:endParaRPr>
          </a:p>
        </p:txBody>
      </p:sp>
      <p:pic>
        <p:nvPicPr>
          <p:cNvPr id="23" name="Объект 22">
            <a:extLst>
              <a:ext uri="{FF2B5EF4-FFF2-40B4-BE49-F238E27FC236}">
                <a16:creationId xmlns="" xmlns:a16="http://schemas.microsoft.com/office/drawing/2014/main" id="{052C320E-3F08-4645-A0AD-C61FDB65C2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1241" y="1159313"/>
            <a:ext cx="4107897" cy="2777459"/>
          </a:xfrm>
        </p:spPr>
      </p:pic>
      <p:pic>
        <p:nvPicPr>
          <p:cNvPr id="25" name="Объект 24">
            <a:extLst>
              <a:ext uri="{FF2B5EF4-FFF2-40B4-BE49-F238E27FC236}">
                <a16:creationId xmlns="" xmlns:a16="http://schemas.microsoft.com/office/drawing/2014/main" id="{01BEA816-177C-4E4A-BF51-D669958CB2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47603" y="1159314"/>
            <a:ext cx="4125994" cy="2761054"/>
          </a:xfrm>
        </p:spPr>
      </p:pic>
      <p:sp>
        <p:nvSpPr>
          <p:cNvPr id="14" name="Номер слайда 13">
            <a:extLst>
              <a:ext uri="{FF2B5EF4-FFF2-40B4-BE49-F238E27FC236}">
                <a16:creationId xmlns="" xmlns:a16="http://schemas.microsoft.com/office/drawing/2014/main" id="{92A610CF-51DF-4843-8217-544BCF49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>
                <a:latin typeface="Garamond" panose="02020404030301010803" pitchFamily="18" charset="0"/>
              </a:rPr>
              <a:pPr rtl="0"/>
              <a:t>9</a:t>
            </a:fld>
            <a:endParaRPr lang="ru-RU" noProof="0">
              <a:latin typeface="Garamond" panose="02020404030301010803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="" xmlns:a16="http://schemas.microsoft.com/office/drawing/2014/main" id="{B31E85D0-1CD5-4CB2-A43E-37C798B2332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4268591" y="4163460"/>
            <a:ext cx="3654817" cy="2192890"/>
          </a:xfrm>
        </p:spPr>
      </p:pic>
    </p:spTree>
    <p:extLst>
      <p:ext uri="{BB962C8B-B14F-4D97-AF65-F5344CB8AC3E}">
        <p14:creationId xmlns="" xmlns:p14="http://schemas.microsoft.com/office/powerpoint/2010/main" val="157431315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304</TotalTime>
  <Words>676</Words>
  <Application>Microsoft Office PowerPoint</Application>
  <PresentationFormat>Произвольный</PresentationFormat>
  <Paragraphs>139</Paragraphs>
  <Slides>14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Одиночная линия</vt:lpstr>
      <vt:lpstr>VerifyLens</vt:lpstr>
      <vt:lpstr>Наша команда</vt:lpstr>
      <vt:lpstr>Портрет користувача</vt:lpstr>
      <vt:lpstr>Слайд 4</vt:lpstr>
      <vt:lpstr>Завдання</vt:lpstr>
      <vt:lpstr>Двотижневий план розробки</vt:lpstr>
      <vt:lpstr>Використані технології</vt:lpstr>
      <vt:lpstr>Архітектура Моделі</vt:lpstr>
      <vt:lpstr>Точність та Результати</vt:lpstr>
      <vt:lpstr>Реалізація Backend із fast api</vt:lpstr>
      <vt:lpstr>Взаємодія з Користувачем</vt:lpstr>
      <vt:lpstr>Перспективи та Розвиток</vt:lpstr>
      <vt:lpstr>ВИСНОВКИ</vt:lpstr>
      <vt:lpstr>ДЯКУЮ ЗА УВАГУ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VerifyLens</dc:title>
  <dc:creator>Николай Присташ</dc:creator>
  <cp:lastModifiedBy>Валерій Третяков</cp:lastModifiedBy>
  <cp:revision>33</cp:revision>
  <dcterms:created xsi:type="dcterms:W3CDTF">2023-08-04T15:05:36Z</dcterms:created>
  <dcterms:modified xsi:type="dcterms:W3CDTF">2023-08-06T13:11:55Z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